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3268345"/>
            <a:ext cx="9144000" cy="146304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3887-0775-429F-801F-003C9B44473F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CF5-CDE3-4BD9-97AC-0CEAA3111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3887-0775-429F-801F-003C9B44473F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CF5-CDE3-4BD9-97AC-0CEAA3111A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6356350"/>
            <a:ext cx="1868424" cy="365125"/>
          </a:xfrm>
        </p:spPr>
        <p:txBody>
          <a:bodyPr/>
          <a:lstStyle/>
          <a:p>
            <a:fld id="{14073887-0775-429F-801F-003C9B44473F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CF5-CDE3-4BD9-97AC-0CEAA3111AB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332988" y="3384804"/>
            <a:ext cx="6867144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3887-0775-429F-801F-003C9B44473F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CF5-CDE3-4BD9-97AC-0CEAA3111AB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0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3887-0775-429F-801F-003C9B44473F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CF5-CDE3-4BD9-97AC-0CEAA3111AB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4228465"/>
            <a:ext cx="9144000" cy="14630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3887-0775-429F-801F-003C9B44473F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CF5-CDE3-4BD9-97AC-0CEAA3111A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3887-0775-429F-801F-003C9B44473F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CF5-CDE3-4BD9-97AC-0CEAA3111A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3887-0775-429F-801F-003C9B44473F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CF5-CDE3-4BD9-97AC-0CEAA3111A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3887-0775-429F-801F-003C9B44473F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CF5-CDE3-4BD9-97AC-0CEAA3111AB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10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3887-0775-429F-801F-003C9B44473F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CF5-CDE3-4BD9-97AC-0CEAA3111AB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11430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3887-0775-429F-801F-003C9B44473F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CF5-CDE3-4BD9-97AC-0CEAA3111AB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14073887-0775-429F-801F-003C9B44473F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7142BCF5-CDE3-4BD9-97AC-0CEAA3111A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6.3 Life Substances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Large proportions of C-H bonds and less O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</a:t>
            </a:r>
            <a:r>
              <a:rPr lang="en-US" baseline="-25000" dirty="0" smtClean="0"/>
              <a:t>57</a:t>
            </a:r>
            <a:r>
              <a:rPr lang="en-US" dirty="0" smtClean="0"/>
              <a:t> H</a:t>
            </a:r>
            <a:r>
              <a:rPr lang="en-US" baseline="-25000" dirty="0" smtClean="0"/>
              <a:t>110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 – Beef fat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Nonpolar</a:t>
            </a:r>
            <a:r>
              <a:rPr lang="en-US" dirty="0" smtClean="0"/>
              <a:t> and repel water (Hydrophobic)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Not soluble in water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 (Fats and Oils)</a:t>
            </a:r>
            <a:endParaRPr lang="en-US" dirty="0"/>
          </a:p>
        </p:txBody>
      </p:sp>
      <p:pic>
        <p:nvPicPr>
          <p:cNvPr id="5" name="Picture 4" descr="animal-f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92522" y="4038600"/>
            <a:ext cx="4251477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of Lipids</a:t>
            </a:r>
          </a:p>
          <a:p>
            <a:pPr lvl="1"/>
            <a:r>
              <a:rPr lang="en-US" dirty="0" smtClean="0"/>
              <a:t>Energy Storage</a:t>
            </a:r>
          </a:p>
          <a:p>
            <a:pPr lvl="1"/>
            <a:r>
              <a:rPr lang="en-US" dirty="0" smtClean="0"/>
              <a:t>Insulation</a:t>
            </a:r>
          </a:p>
          <a:p>
            <a:pPr lvl="1"/>
            <a:r>
              <a:rPr lang="en-US" dirty="0" smtClean="0"/>
              <a:t>Protective coatings</a:t>
            </a:r>
          </a:p>
          <a:p>
            <a:r>
              <a:rPr lang="en-US" dirty="0" smtClean="0"/>
              <a:t>Triglyceride- most common lipid</a:t>
            </a:r>
          </a:p>
          <a:p>
            <a:pPr lvl="1"/>
            <a:r>
              <a:rPr lang="en-US" dirty="0" smtClean="0"/>
              <a:t>Glycerol + 3 fatty acids</a:t>
            </a:r>
          </a:p>
          <a:p>
            <a:pPr lvl="1"/>
            <a:r>
              <a:rPr lang="en-US" dirty="0" smtClean="0"/>
              <a:t>Used to determine fat in blood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 (Fats and Oils)</a:t>
            </a:r>
            <a:endParaRPr lang="en-US" dirty="0"/>
          </a:p>
        </p:txBody>
      </p:sp>
      <p:pic>
        <p:nvPicPr>
          <p:cNvPr id="4" name="Picture 3" descr="fat_guy_on_a_scoo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0"/>
            <a:ext cx="3505199" cy="3711387"/>
          </a:xfrm>
          <a:prstGeom prst="rect">
            <a:avLst/>
          </a:prstGeom>
        </p:spPr>
      </p:pic>
      <p:pic>
        <p:nvPicPr>
          <p:cNvPr id="5" name="Picture 4" descr="3triglyceri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5257800"/>
            <a:ext cx="3534578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types of Fats:</a:t>
            </a:r>
          </a:p>
          <a:p>
            <a:pPr lvl="1"/>
            <a:r>
              <a:rPr lang="en-US" dirty="0" smtClean="0"/>
              <a:t>Saturated</a:t>
            </a:r>
          </a:p>
          <a:p>
            <a:pPr lvl="1"/>
            <a:r>
              <a:rPr lang="en-US" dirty="0" smtClean="0"/>
              <a:t>Unsaturated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dirty="0" smtClean="0"/>
              <a:t>Which type is worse? 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dirty="0" smtClean="0"/>
              <a:t>How can you tell the difference?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dirty="0" smtClean="0"/>
              <a:t>Saturated fat is a solid at room temperature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</a:t>
            </a:r>
            <a:endParaRPr lang="en-US" dirty="0"/>
          </a:p>
        </p:txBody>
      </p:sp>
      <p:pic>
        <p:nvPicPr>
          <p:cNvPr id="5" name="Picture 4" descr="fa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1524000"/>
            <a:ext cx="1752600" cy="2190750"/>
          </a:xfrm>
          <a:prstGeom prst="rect">
            <a:avLst/>
          </a:prstGeom>
        </p:spPr>
      </p:pic>
      <p:pic>
        <p:nvPicPr>
          <p:cNvPr id="6" name="Picture 5" descr="bac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524000"/>
            <a:ext cx="2209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Consists of C,H,O,N, and sometimes S</a:t>
            </a:r>
          </a:p>
          <a:p>
            <a:r>
              <a:rPr lang="en-US" dirty="0" smtClean="0"/>
              <a:t>Amino Acids are the building blocks of protein</a:t>
            </a:r>
          </a:p>
          <a:p>
            <a:r>
              <a:rPr lang="en-US" dirty="0" smtClean="0">
                <a:sym typeface="Wingdings" pitchFamily="2" charset="2"/>
              </a:rPr>
              <a:t>20 amino acids</a:t>
            </a:r>
          </a:p>
          <a:p>
            <a:r>
              <a:rPr lang="en-US" dirty="0" smtClean="0">
                <a:sym typeface="Wingdings" pitchFamily="2" charset="2"/>
              </a:rPr>
              <a:t>Peptide bonds hold amino acids together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</a:t>
            </a:r>
            <a:endParaRPr lang="en-US" dirty="0"/>
          </a:p>
        </p:txBody>
      </p:sp>
      <p:pic>
        <p:nvPicPr>
          <p:cNvPr id="4" name="Picture 3" descr="proteins-pi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886200"/>
            <a:ext cx="3524250" cy="2819400"/>
          </a:xfrm>
          <a:prstGeom prst="rect">
            <a:avLst/>
          </a:prstGeom>
        </p:spPr>
      </p:pic>
      <p:pic>
        <p:nvPicPr>
          <p:cNvPr id="5" name="Picture 4" descr="peptbon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962400"/>
            <a:ext cx="2881876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Muscle contraction</a:t>
            </a:r>
          </a:p>
          <a:p>
            <a:r>
              <a:rPr lang="en-US" dirty="0" smtClean="0"/>
              <a:t>Transporting oxygen</a:t>
            </a:r>
          </a:p>
          <a:p>
            <a:r>
              <a:rPr lang="en-US" dirty="0" smtClean="0"/>
              <a:t>Immune system</a:t>
            </a:r>
          </a:p>
          <a:p>
            <a:r>
              <a:rPr lang="en-US" dirty="0" smtClean="0"/>
              <a:t>Chemical reactions (metabolism)</a:t>
            </a:r>
          </a:p>
          <a:p>
            <a:pPr lvl="1"/>
            <a:r>
              <a:rPr lang="en-US" dirty="0" smtClean="0"/>
              <a:t>Enzymes- speed up chemical reactions</a:t>
            </a:r>
          </a:p>
          <a:p>
            <a:pPr lvl="1"/>
            <a:r>
              <a:rPr lang="en-US" dirty="0" smtClean="0"/>
              <a:t>Aid in digestion of foods (lactose intolerant)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Protein</a:t>
            </a:r>
            <a:endParaRPr lang="en-US" dirty="0"/>
          </a:p>
        </p:txBody>
      </p:sp>
      <p:pic>
        <p:nvPicPr>
          <p:cNvPr id="4" name="Picture 3" descr="proteinwh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1447800"/>
            <a:ext cx="1905000" cy="2846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NA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78622" y="2057400"/>
            <a:ext cx="2165377" cy="48006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 molecules that store information in cells in the form of a code</a:t>
            </a:r>
          </a:p>
          <a:p>
            <a:r>
              <a:rPr lang="en-US" dirty="0" smtClean="0"/>
              <a:t>Subunits are nucleotides</a:t>
            </a:r>
          </a:p>
          <a:p>
            <a:pPr lvl="1"/>
            <a:r>
              <a:rPr lang="en-US" dirty="0" smtClean="0"/>
              <a:t>Consist of C,H,O,N,P</a:t>
            </a:r>
          </a:p>
          <a:p>
            <a:pPr lvl="1"/>
            <a:r>
              <a:rPr lang="en-US" dirty="0" smtClean="0"/>
              <a:t>Contain 3 parts:</a:t>
            </a:r>
          </a:p>
          <a:p>
            <a:pPr lvl="1">
              <a:buNone/>
            </a:pPr>
            <a:r>
              <a:rPr lang="en-US" dirty="0" smtClean="0"/>
              <a:t>			1. Nitrogen base</a:t>
            </a:r>
          </a:p>
          <a:p>
            <a:pPr lvl="1">
              <a:buNone/>
            </a:pPr>
            <a:r>
              <a:rPr lang="en-US" dirty="0" smtClean="0"/>
              <a:t>			2. Sugar</a:t>
            </a:r>
          </a:p>
          <a:p>
            <a:pPr lvl="1">
              <a:buNone/>
            </a:pPr>
            <a:r>
              <a:rPr lang="en-US" dirty="0" smtClean="0"/>
              <a:t>			3. Phosphate group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Nucleic Acids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9773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DNA- Deoxyribonucleic Acid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RNA- Ribonucleic Acid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Only difference is the sugar</a:t>
            </a:r>
          </a:p>
          <a:p>
            <a:pPr lvl="1"/>
            <a:r>
              <a:rPr lang="en-US" dirty="0" smtClean="0"/>
              <a:t>DNA- </a:t>
            </a:r>
            <a:r>
              <a:rPr lang="en-US" dirty="0" err="1" smtClean="0"/>
              <a:t>Deoxyribose</a:t>
            </a:r>
            <a:endParaRPr lang="en-US" dirty="0" smtClean="0"/>
          </a:p>
          <a:p>
            <a:pPr lvl="1"/>
            <a:r>
              <a:rPr lang="en-US" dirty="0" smtClean="0"/>
              <a:t>RNA- Ribose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Melanin Production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Nucleic Acids</a:t>
            </a:r>
            <a:endParaRPr lang="en-US" dirty="0"/>
          </a:p>
        </p:txBody>
      </p:sp>
      <p:pic>
        <p:nvPicPr>
          <p:cNvPr id="4" name="Picture 3" descr="DNA-colore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3298" y="1905000"/>
            <a:ext cx="3580701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electrons available / 4 covalent bonds</a:t>
            </a:r>
          </a:p>
          <a:p>
            <a:r>
              <a:rPr lang="en-US" dirty="0" smtClean="0"/>
              <a:t>May form straight chains, branched, rings</a:t>
            </a:r>
          </a:p>
          <a:p>
            <a:r>
              <a:rPr lang="en-US" dirty="0" smtClean="0"/>
              <a:t>Isomers- compounds with the same formula but different 3D structures</a:t>
            </a:r>
          </a:p>
          <a:p>
            <a:pPr>
              <a:buNone/>
            </a:pPr>
            <a:r>
              <a:rPr lang="en-US" dirty="0" smtClean="0"/>
              <a:t>		Glucose			Fructose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	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Carbon (organic)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inkTgt spid="_x0000_s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inkTgt spid="_x0000_s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inkTgt spid="_x0000_s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inkTgt spid="_x0000_s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inkTgt spid="_x0000_s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atom </a:t>
            </a:r>
            <a:r>
              <a:rPr lang="en-US" dirty="0" smtClean="0">
                <a:sym typeface="Wingdings" pitchFamily="2" charset="2"/>
              </a:rPr>
              <a:t> Thousands of atoms</a:t>
            </a:r>
          </a:p>
          <a:p>
            <a:pPr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/>
              <a:t> (methane)      		(starch)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Polymers- long chain of bonded molecules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Compounds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inkTgt spid="_x0000_s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inkTgt spid="_x0000_s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inkTgt spid="_x0000_s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inkTgt spid="_x0000_s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inkTgt spid="_x0000_s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inkTgt spid="_x0000_s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inkTgt spid="_x0000_s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inkTgt spid="_x0000_s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inkTgt spid="_x0000_s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inkTgt spid="_x0000_s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inkTgt spid="_x0000_s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inkTgt spid="_x0000_s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inkTgt spid="_x0000_s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Carbohydrates</a:t>
            </a:r>
          </a:p>
          <a:p>
            <a:r>
              <a:rPr lang="en-US" dirty="0" smtClean="0"/>
              <a:t>Lipids</a:t>
            </a:r>
          </a:p>
          <a:p>
            <a:r>
              <a:rPr lang="en-US" dirty="0" smtClean="0"/>
              <a:t>Proteins</a:t>
            </a:r>
          </a:p>
          <a:p>
            <a:r>
              <a:rPr lang="en-US" dirty="0" smtClean="0"/>
              <a:t>Nucleic Acids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Organic Compounds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Organic compound </a:t>
            </a:r>
          </a:p>
          <a:p>
            <a:pPr>
              <a:buNone/>
            </a:pPr>
            <a:r>
              <a:rPr lang="en-US" dirty="0" smtClean="0"/>
              <a:t>    composed of C,H,O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Ratio of 2 Hydrogen to each O and C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Ex: 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 </a:t>
            </a:r>
            <a:r>
              <a:rPr lang="en-US" dirty="0" smtClean="0"/>
              <a:t> and C</a:t>
            </a:r>
            <a:r>
              <a:rPr lang="en-US" baseline="-25000" dirty="0" smtClean="0"/>
              <a:t>5</a:t>
            </a:r>
            <a:r>
              <a:rPr lang="en-US" dirty="0" smtClean="0"/>
              <a:t>H</a:t>
            </a:r>
            <a:r>
              <a:rPr lang="en-US" baseline="-25000" dirty="0" smtClean="0"/>
              <a:t>10</a:t>
            </a:r>
            <a:r>
              <a:rPr lang="en-US" dirty="0" smtClean="0"/>
              <a:t>O</a:t>
            </a:r>
            <a:r>
              <a:rPr lang="en-US" baseline="-25000" dirty="0" smtClean="0"/>
              <a:t>5</a:t>
            </a:r>
            <a:r>
              <a:rPr lang="en-US" dirty="0" smtClean="0"/>
              <a:t> and C</a:t>
            </a:r>
            <a:r>
              <a:rPr lang="en-US" baseline="-25000" dirty="0" smtClean="0"/>
              <a:t>11</a:t>
            </a:r>
            <a:r>
              <a:rPr lang="en-US" dirty="0" smtClean="0"/>
              <a:t>H</a:t>
            </a:r>
            <a:r>
              <a:rPr lang="en-US" baseline="-25000" dirty="0" smtClean="0"/>
              <a:t>?</a:t>
            </a:r>
            <a:r>
              <a:rPr lang="en-US" dirty="0" smtClean="0"/>
              <a:t>O</a:t>
            </a:r>
            <a:r>
              <a:rPr lang="en-US" baseline="-25000" dirty="0" smtClean="0"/>
              <a:t>11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</a:t>
            </a:r>
            <a:endParaRPr lang="en-US" dirty="0"/>
          </a:p>
        </p:txBody>
      </p:sp>
      <p:pic>
        <p:nvPicPr>
          <p:cNvPr id="4" name="Picture 3" descr="carb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0"/>
            <a:ext cx="41148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Monosaccharide- single sugar</a:t>
            </a:r>
          </a:p>
          <a:p>
            <a:pPr>
              <a:buNone/>
            </a:pPr>
            <a:r>
              <a:rPr lang="en-US" dirty="0" smtClean="0"/>
              <a:t>  Ex:  glucose and fructose- 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</a:p>
          <a:p>
            <a:pPr>
              <a:buNone/>
            </a:pPr>
            <a:endParaRPr lang="en-US" baseline="-25000" dirty="0" smtClean="0"/>
          </a:p>
          <a:p>
            <a:pPr>
              <a:buNone/>
            </a:pPr>
            <a:r>
              <a:rPr lang="en-US" dirty="0" smtClean="0"/>
              <a:t>Disaccharide- two single sugars linked</a:t>
            </a:r>
          </a:p>
          <a:p>
            <a:pPr>
              <a:buNone/>
            </a:pPr>
            <a:r>
              <a:rPr lang="en-US" dirty="0" smtClean="0"/>
              <a:t>	Ex:  glucose + fructose </a:t>
            </a:r>
            <a:r>
              <a:rPr lang="en-US" dirty="0" smtClean="0">
                <a:sym typeface="Wingdings" pitchFamily="2" charset="2"/>
              </a:rPr>
              <a:t> Sucrose + 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</a:t>
            </a:r>
            <a:endParaRPr lang="en-US" dirty="0"/>
          </a:p>
        </p:txBody>
      </p:sp>
      <p:pic>
        <p:nvPicPr>
          <p:cNvPr id="4" name="Picture 3" descr="badcarbohydra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10350" y="0"/>
            <a:ext cx="2533650" cy="3305175"/>
          </a:xfrm>
          <a:prstGeom prst="rect">
            <a:avLst/>
          </a:prstGeom>
        </p:spPr>
      </p:pic>
      <p:pic>
        <p:nvPicPr>
          <p:cNvPr id="5" name="Picture 4" descr="sug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4758350"/>
            <a:ext cx="1752600" cy="2099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99616"/>
            <a:ext cx="8382000" cy="46265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Polysaccharides- polymer of </a:t>
            </a:r>
            <a:r>
              <a:rPr lang="en-US" dirty="0" err="1" smtClean="0"/>
              <a:t>monosaccharides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1.  </a:t>
            </a:r>
            <a:r>
              <a:rPr lang="en-US" u="sng" dirty="0" smtClean="0"/>
              <a:t>Starch</a:t>
            </a:r>
            <a:r>
              <a:rPr lang="en-US" dirty="0" smtClean="0"/>
              <a:t>- branched chains of glucose</a:t>
            </a:r>
          </a:p>
          <a:p>
            <a:pPr>
              <a:buNone/>
            </a:pPr>
            <a:r>
              <a:rPr lang="en-US" dirty="0" smtClean="0"/>
              <a:t>		- food storage in plants		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</a:t>
            </a:r>
            <a:endParaRPr lang="en-US" dirty="0"/>
          </a:p>
        </p:txBody>
      </p:sp>
      <p:pic>
        <p:nvPicPr>
          <p:cNvPr id="4" name="Picture 3" descr="star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3261360"/>
            <a:ext cx="4495800" cy="3596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2.  </a:t>
            </a:r>
            <a:r>
              <a:rPr lang="en-US" u="sng" dirty="0" smtClean="0"/>
              <a:t>Glycogen</a:t>
            </a:r>
            <a:r>
              <a:rPr lang="en-US" dirty="0" smtClean="0"/>
              <a:t>- animals store in muscles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Polysaccharides</a:t>
            </a:r>
            <a:endParaRPr lang="en-US" dirty="0"/>
          </a:p>
        </p:txBody>
      </p:sp>
      <p:pic>
        <p:nvPicPr>
          <p:cNvPr id="4" name="Picture 3" descr="glyco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73300"/>
            <a:ext cx="2895600" cy="4584700"/>
          </a:xfrm>
          <a:prstGeom prst="rect">
            <a:avLst/>
          </a:prstGeom>
        </p:spPr>
      </p:pic>
      <p:pic>
        <p:nvPicPr>
          <p:cNvPr id="5" name="Picture 4" descr="glycoge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2077" y="0"/>
            <a:ext cx="1611923" cy="2095500"/>
          </a:xfrm>
          <a:prstGeom prst="rect">
            <a:avLst/>
          </a:prstGeom>
        </p:spPr>
      </p:pic>
      <p:pic>
        <p:nvPicPr>
          <p:cNvPr id="8" name="Picture 7" descr="ironmanswi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2895600"/>
            <a:ext cx="5577703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  </a:t>
            </a:r>
            <a:r>
              <a:rPr lang="en-US" u="sng" dirty="0" smtClean="0"/>
              <a:t>Cellulose</a:t>
            </a:r>
            <a:r>
              <a:rPr lang="en-US" dirty="0" smtClean="0"/>
              <a:t>- glucose polymer forming cell walls 		of plants</a:t>
            </a:r>
          </a:p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r>
              <a:rPr lang="en-US" dirty="0" smtClean="0"/>
              <a:t>		Humans			Cows- bacteria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Polysaccharides</a:t>
            </a:r>
            <a:endParaRPr lang="en-US" dirty="0"/>
          </a:p>
        </p:txBody>
      </p:sp>
      <p:pic>
        <p:nvPicPr>
          <p:cNvPr id="4" name="Picture 3" descr="fib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0"/>
            <a:ext cx="3810000" cy="3048000"/>
          </a:xfrm>
          <a:prstGeom prst="rect">
            <a:avLst/>
          </a:prstGeom>
        </p:spPr>
      </p:pic>
      <p:pic>
        <p:nvPicPr>
          <p:cNvPr id="5" name="Picture 4" descr="c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3837980"/>
            <a:ext cx="4343400" cy="3020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</Template>
  <TotalTime>587</TotalTime>
  <Words>290</Words>
  <Application>Microsoft Office PowerPoint</Application>
  <PresentationFormat>On-screen Show (4:3)</PresentationFormat>
  <Paragraphs>95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Mountain</vt:lpstr>
      <vt:lpstr>6.3 Life Substances</vt:lpstr>
      <vt:lpstr>Role of Carbon (organic)</vt:lpstr>
      <vt:lpstr>Carbon Compounds</vt:lpstr>
      <vt:lpstr>Types of Organic Compounds</vt:lpstr>
      <vt:lpstr>Carbohydrates</vt:lpstr>
      <vt:lpstr>Carbohydrates</vt:lpstr>
      <vt:lpstr>Carbohydrates</vt:lpstr>
      <vt:lpstr>Polysaccharides</vt:lpstr>
      <vt:lpstr>Polysaccharides</vt:lpstr>
      <vt:lpstr>Lipids (Fats and Oils)</vt:lpstr>
      <vt:lpstr>Lipids (Fats and Oils)</vt:lpstr>
      <vt:lpstr>Lipids</vt:lpstr>
      <vt:lpstr>Protein</vt:lpstr>
      <vt:lpstr>Importance of Protein</vt:lpstr>
      <vt:lpstr>Nucleic Acids</vt:lpstr>
      <vt:lpstr>Nucleic Acids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6.3 Life Substances</dc:title>
  <dc:creator>jason</dc:creator>
  <cp:lastModifiedBy>jason</cp:lastModifiedBy>
  <cp:revision>39</cp:revision>
  <dcterms:created xsi:type="dcterms:W3CDTF">2009-03-09T12:10:36Z</dcterms:created>
  <dcterms:modified xsi:type="dcterms:W3CDTF">2015-05-12T04:29:27Z</dcterms:modified>
</cp:coreProperties>
</file>