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CF9CFA7-B740-43F9-AF2B-BA4B6FBFD78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63C6-06A5-4B8C-9005-A882A9259F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62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CFA7-B740-43F9-AF2B-BA4B6FBFD78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63C6-06A5-4B8C-9005-A882A925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8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CFA7-B740-43F9-AF2B-BA4B6FBFD78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63C6-06A5-4B8C-9005-A882A9259FD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42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CFA7-B740-43F9-AF2B-BA4B6FBFD78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63C6-06A5-4B8C-9005-A882A925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7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CFA7-B740-43F9-AF2B-BA4B6FBFD78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63C6-06A5-4B8C-9005-A882A9259F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54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CFA7-B740-43F9-AF2B-BA4B6FBFD78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63C6-06A5-4B8C-9005-A882A925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2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CFA7-B740-43F9-AF2B-BA4B6FBFD78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63C6-06A5-4B8C-9005-A882A925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5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CFA7-B740-43F9-AF2B-BA4B6FBFD78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63C6-06A5-4B8C-9005-A882A925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CFA7-B740-43F9-AF2B-BA4B6FBFD78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63C6-06A5-4B8C-9005-A882A925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7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CFA7-B740-43F9-AF2B-BA4B6FBFD78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63C6-06A5-4B8C-9005-A882A925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3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CFA7-B740-43F9-AF2B-BA4B6FBFD78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063C6-06A5-4B8C-9005-A882A9259F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15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CF9CFA7-B740-43F9-AF2B-BA4B6FBFD78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B063C6-06A5-4B8C-9005-A882A9259FD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46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ODDS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7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62344" y="0"/>
            <a:ext cx="9720072" cy="149961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Odds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31773" y="1126524"/>
            <a:ext cx="82296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charset="0"/>
              <a:buChar char="p"/>
              <a:defRPr/>
            </a:pPr>
            <a:r>
              <a:rPr lang="en-US" sz="2400" dirty="0"/>
              <a:t>Another way to describe the chance of an event occurring is with </a:t>
            </a:r>
            <a:r>
              <a:rPr lang="en-US" sz="2400" b="1" dirty="0">
                <a:solidFill>
                  <a:schemeClr val="folHlink"/>
                </a:solidFill>
              </a:rPr>
              <a:t>odds</a:t>
            </a:r>
            <a:r>
              <a:rPr lang="en-US" sz="2400" dirty="0"/>
              <a:t>.  The odds in </a:t>
            </a:r>
            <a:r>
              <a:rPr lang="en-US" sz="2400" b="1" u="sng" dirty="0">
                <a:solidFill>
                  <a:srgbClr val="0066FF"/>
                </a:solidFill>
              </a:rPr>
              <a:t>favor</a:t>
            </a:r>
            <a:r>
              <a:rPr lang="en-US" sz="2400" dirty="0"/>
              <a:t> of an event is the ratio that compares the number of ways the event </a:t>
            </a:r>
            <a:r>
              <a:rPr lang="en-US" sz="2400" b="1" u="sng" dirty="0">
                <a:solidFill>
                  <a:srgbClr val="0066FF"/>
                </a:solidFill>
              </a:rPr>
              <a:t>can</a:t>
            </a:r>
            <a:r>
              <a:rPr lang="en-US" sz="2400" dirty="0">
                <a:solidFill>
                  <a:srgbClr val="0066FF"/>
                </a:solidFill>
              </a:rPr>
              <a:t> </a:t>
            </a:r>
            <a:r>
              <a:rPr lang="en-US" sz="2400" dirty="0"/>
              <a:t>occur to the number of ways the event </a:t>
            </a:r>
            <a:r>
              <a:rPr lang="en-US" sz="2400" b="1" u="sng" dirty="0">
                <a:solidFill>
                  <a:srgbClr val="DE5895"/>
                </a:solidFill>
              </a:rPr>
              <a:t>cannot</a:t>
            </a:r>
            <a:r>
              <a:rPr lang="en-US" sz="2400" dirty="0"/>
              <a:t> occur.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p"/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buFont typeface="Wingdings" charset="0"/>
              <a:buChar char="p"/>
              <a:defRPr/>
            </a:pPr>
            <a:r>
              <a:rPr lang="en-US" sz="2400" dirty="0"/>
              <a:t>We can determine odds using the following ratios: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p"/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0033CC"/>
                </a:solidFill>
              </a:rPr>
              <a:t>Odds in Favor = 	number of successes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0033CC"/>
                </a:solidFill>
              </a:rPr>
              <a:t>				</a:t>
            </a:r>
            <a:r>
              <a:rPr lang="en-US" sz="2400" dirty="0" smtClean="0">
                <a:solidFill>
                  <a:srgbClr val="0033CC"/>
                </a:solidFill>
              </a:rPr>
              <a:t>number </a:t>
            </a:r>
            <a:r>
              <a:rPr lang="en-US" sz="2400" dirty="0">
                <a:solidFill>
                  <a:srgbClr val="0033CC"/>
                </a:solidFill>
              </a:rPr>
              <a:t>of failures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/>
              <a:t>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DE5895"/>
                </a:solidFill>
              </a:rPr>
              <a:t>Odds against = 	number of failures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DE5895"/>
                </a:solidFill>
              </a:rPr>
              <a:t>				</a:t>
            </a:r>
            <a:r>
              <a:rPr lang="en-US" sz="2400" dirty="0" smtClean="0">
                <a:solidFill>
                  <a:srgbClr val="DE5895"/>
                </a:solidFill>
              </a:rPr>
              <a:t>number </a:t>
            </a:r>
            <a:r>
              <a:rPr lang="en-US" sz="2400" dirty="0">
                <a:solidFill>
                  <a:srgbClr val="DE5895"/>
                </a:solidFill>
              </a:rPr>
              <a:t>of successes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219832" y="4283675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372232" y="5686167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4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561" y="47117"/>
            <a:ext cx="9720072" cy="149961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Example #1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66464" y="1281557"/>
            <a:ext cx="9720073" cy="402336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Suppose we play a game with 2 number cubes.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If </a:t>
            </a:r>
            <a:r>
              <a:rPr lang="en-US" altLang="en-US" sz="2400" dirty="0"/>
              <a:t>the sum of the numbers rolled is 6 or less – </a:t>
            </a:r>
            <a:r>
              <a:rPr lang="en-US" altLang="en-US" sz="2400" b="1" dirty="0">
                <a:solidFill>
                  <a:srgbClr val="0066FF"/>
                </a:solidFill>
              </a:rPr>
              <a:t>you win!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If </a:t>
            </a:r>
            <a:r>
              <a:rPr lang="en-US" altLang="en-US" sz="2400" dirty="0"/>
              <a:t>the sum of the numbers rolled is not 6 or less – </a:t>
            </a:r>
            <a:r>
              <a:rPr lang="en-US" altLang="en-US" sz="2400" b="1" dirty="0">
                <a:solidFill>
                  <a:srgbClr val="DE5895"/>
                </a:solidFill>
              </a:rPr>
              <a:t>you lose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u="sng" dirty="0"/>
              <a:t>In this situation we can express odds as follows: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0033CC"/>
                </a:solidFill>
              </a:rPr>
              <a:t>Odds in favor =	numbers rolled is 6 or less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0033CC"/>
                </a:solidFill>
              </a:rPr>
              <a:t>				numbers rolled is not 6 or less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DE5895"/>
                </a:solidFill>
              </a:rPr>
              <a:t>Odds against = 	numbers rolled is not 6 or less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DE5895"/>
                </a:solidFill>
              </a:rPr>
              <a:t>			`	numbers rolled is 6 or less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350000" y="4582297"/>
            <a:ext cx="495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350000" y="5513173"/>
            <a:ext cx="495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pic>
        <p:nvPicPr>
          <p:cNvPr id="16389" name="Picture 9" descr="Go to fullsiz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304800"/>
            <a:ext cx="12954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77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561" y="47117"/>
            <a:ext cx="9720072" cy="149961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Example #1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66464" y="1281557"/>
            <a:ext cx="9720073" cy="402336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dirty="0">
                <a:solidFill>
                  <a:srgbClr val="0033CC"/>
                </a:solidFill>
              </a:rPr>
              <a:t>Odds in favor =	numbers rolled is 6 or less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dirty="0">
                <a:solidFill>
                  <a:srgbClr val="0033CC"/>
                </a:solidFill>
              </a:rPr>
              <a:t>				</a:t>
            </a:r>
            <a:r>
              <a:rPr lang="en-US" altLang="en-US" sz="3600" dirty="0" smtClean="0">
                <a:solidFill>
                  <a:srgbClr val="0033CC"/>
                </a:solidFill>
              </a:rPr>
              <a:t>	numbers </a:t>
            </a:r>
            <a:r>
              <a:rPr lang="en-US" altLang="en-US" sz="3600" dirty="0">
                <a:solidFill>
                  <a:srgbClr val="0033CC"/>
                </a:solidFill>
              </a:rPr>
              <a:t>rolled is not 6 or less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dirty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dirty="0">
                <a:solidFill>
                  <a:srgbClr val="DE5895"/>
                </a:solidFill>
              </a:rPr>
              <a:t>Odds against = 	numbers rolled is not 6 or less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dirty="0">
                <a:solidFill>
                  <a:srgbClr val="DE5895"/>
                </a:solidFill>
              </a:rPr>
              <a:t>			`	</a:t>
            </a:r>
            <a:r>
              <a:rPr lang="en-US" altLang="en-US" sz="3600" dirty="0" smtClean="0">
                <a:solidFill>
                  <a:srgbClr val="DE5895"/>
                </a:solidFill>
              </a:rPr>
              <a:t>	numbers </a:t>
            </a:r>
            <a:r>
              <a:rPr lang="en-US" altLang="en-US" sz="3600" dirty="0">
                <a:solidFill>
                  <a:srgbClr val="DE5895"/>
                </a:solidFill>
              </a:rPr>
              <a:t>rolled is 6 or less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4548606" y="2308655"/>
            <a:ext cx="495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733957" y="4203357"/>
            <a:ext cx="495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pic>
        <p:nvPicPr>
          <p:cNvPr id="16389" name="Picture 9" descr="Go to fullsiz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304800"/>
            <a:ext cx="12954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95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06562" y="303277"/>
            <a:ext cx="9720072" cy="149961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Example </a:t>
            </a:r>
            <a:r>
              <a:rPr lang="en-US" smtClean="0">
                <a:ea typeface="+mj-ea"/>
              </a:rPr>
              <a:t>#</a:t>
            </a:r>
            <a:r>
              <a:rPr lang="en-US" smtClean="0">
                <a:ea typeface="+mj-ea"/>
              </a:rPr>
              <a:t>2- You TRY!!!</a:t>
            </a:r>
            <a:endParaRPr lang="en-US" dirty="0" smtClean="0">
              <a:ea typeface="+mj-ea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1"/>
            <a:ext cx="11176000" cy="484346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p"/>
              <a:defRPr/>
            </a:pPr>
            <a:r>
              <a:rPr lang="en-US" sz="3200" dirty="0"/>
              <a:t>A bag contains 5 yellow marbles, </a:t>
            </a:r>
            <a:r>
              <a:rPr lang="en-US" sz="3200" b="1" dirty="0">
                <a:solidFill>
                  <a:schemeClr val="folHlink"/>
                </a:solidFill>
              </a:rPr>
              <a:t>3 white</a:t>
            </a:r>
            <a:r>
              <a:rPr lang="en-US" sz="3200" dirty="0"/>
              <a:t> marbles, and 1 black marble.  What are the odds drawing a </a:t>
            </a:r>
            <a:r>
              <a:rPr lang="en-US" sz="3200" b="1" dirty="0">
                <a:solidFill>
                  <a:schemeClr val="folHlink"/>
                </a:solidFill>
              </a:rPr>
              <a:t>white </a:t>
            </a:r>
            <a:r>
              <a:rPr lang="en-US" sz="3200" dirty="0"/>
              <a:t>marble from the bag?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p"/>
              <a:defRPr/>
            </a:pPr>
            <a:endParaRPr lang="en-US" sz="3200" dirty="0"/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200" dirty="0"/>
              <a:t>	</a:t>
            </a:r>
            <a:r>
              <a:rPr lang="en-US" sz="2800" dirty="0">
                <a:solidFill>
                  <a:srgbClr val="0033CC"/>
                </a:solidFill>
              </a:rPr>
              <a:t>Odds in favor =     number of white marbles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solidFill>
                  <a:srgbClr val="0033CC"/>
                </a:solidFill>
              </a:rPr>
              <a:t>				number of non-white marbles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DE5895"/>
                </a:solidFill>
              </a:rPr>
              <a:t>Odds against =     number of non-white marbles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solidFill>
                  <a:srgbClr val="DE5895"/>
                </a:solidFill>
              </a:rPr>
              <a:t>				number of white marbles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200" dirty="0"/>
              <a:t>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3200" dirty="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200" dirty="0"/>
              <a:t>Therefore, </a:t>
            </a:r>
            <a:r>
              <a:rPr lang="en-US" sz="3200" b="1" dirty="0">
                <a:solidFill>
                  <a:srgbClr val="0066FF"/>
                </a:solidFill>
              </a:rPr>
              <a:t>the odds for are 1:2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200" dirty="0"/>
              <a:t> and </a:t>
            </a:r>
            <a:r>
              <a:rPr lang="en-US" sz="3200" b="1" dirty="0">
                <a:solidFill>
                  <a:srgbClr val="DE5895"/>
                </a:solidFill>
              </a:rPr>
              <a:t>the odds against are 2:1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313545" y="4271818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313545" y="5908964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Verdana" charset="0"/>
              <a:ea typeface="ＭＳ Ｐゴシック" charset="0"/>
            </a:endParaRPr>
          </a:p>
        </p:txBody>
      </p:sp>
      <p:pic>
        <p:nvPicPr>
          <p:cNvPr id="17415" name="Picture 9" descr="Go to fullsiz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28600"/>
            <a:ext cx="1676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332018" y="5493604"/>
            <a:ext cx="495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# OF FAILURES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7967" y="4373445"/>
            <a:ext cx="495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# OF FAILURES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98679" y="6120360"/>
            <a:ext cx="495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# OF SUCCESSES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98679" y="3810430"/>
            <a:ext cx="4953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# OF SUCCESSES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3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</TotalTime>
  <Words>157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Tw Cen MT</vt:lpstr>
      <vt:lpstr>Tw Cen MT Condensed</vt:lpstr>
      <vt:lpstr>Verdana</vt:lpstr>
      <vt:lpstr>Wingdings</vt:lpstr>
      <vt:lpstr>Wingdings 3</vt:lpstr>
      <vt:lpstr>Integral</vt:lpstr>
      <vt:lpstr>ODDS</vt:lpstr>
      <vt:lpstr>Odds</vt:lpstr>
      <vt:lpstr>Example #1</vt:lpstr>
      <vt:lpstr>Example #1</vt:lpstr>
      <vt:lpstr>Example #2- You TRY!!!</vt:lpstr>
    </vt:vector>
  </TitlesOfParts>
  <Company>Hopewell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ODDS</dc:title>
  <dc:creator>Grow, Erin</dc:creator>
  <cp:lastModifiedBy>Grow, Erin</cp:lastModifiedBy>
  <cp:revision>2</cp:revision>
  <dcterms:created xsi:type="dcterms:W3CDTF">2015-12-03T16:35:00Z</dcterms:created>
  <dcterms:modified xsi:type="dcterms:W3CDTF">2016-05-06T15:48:05Z</dcterms:modified>
</cp:coreProperties>
</file>