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5" r:id="rId10"/>
    <p:sldId id="267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9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1" r:id="rId27"/>
    <p:sldId id="283" r:id="rId28"/>
    <p:sldId id="284" r:id="rId29"/>
    <p:sldId id="286" r:id="rId30"/>
    <p:sldId id="288" r:id="rId31"/>
    <p:sldId id="289" r:id="rId32"/>
    <p:sldId id="29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E27E417-E176-496B-A14E-39770D3F901C}" type="datetimeFigureOut">
              <a:rPr lang="en-US" smtClean="0"/>
              <a:pPr/>
              <a:t>4/27/2010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42206F8-B2CF-40A9-8E8F-C0267B5F71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/imgres?imgurl=http://www.sciencemuseum.org.uk/exhibitions/lifecycle/images/1-2-3-1-5-0-0-0-0-0-0.jpg&amp;imgrefurl=http://rachaelspregnancydiary.wordpress.com/&amp;usg=__eXCiuejX__n7v5xk7TyX8DJJWxo=&amp;h=360&amp;w=360&amp;sz=17&amp;hl=en&amp;start=28&amp;um=1&amp;tbnid=o_1sL9P3jeyQyM:&amp;tbnh=121&amp;tbnw=121&amp;prev=/images?q=fetus+tail&amp;ndsp=18&amp;hl=en&amp;sa=N&amp;start=18&amp;um=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1470025"/>
          </a:xfrm>
        </p:spPr>
        <p:txBody>
          <a:bodyPr/>
          <a:lstStyle/>
          <a:p>
            <a:r>
              <a:rPr lang="en-US" dirty="0" smtClean="0"/>
              <a:t>Unit 3  The Life of a Cell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7543800" cy="33528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Chapter 6 Chemistry </a:t>
            </a:r>
          </a:p>
          <a:p>
            <a:pPr algn="l"/>
            <a:r>
              <a:rPr lang="en-US" sz="2800" dirty="0" smtClean="0"/>
              <a:t>Chapter 7.1/7.3 Cells</a:t>
            </a:r>
          </a:p>
          <a:p>
            <a:pPr algn="l"/>
            <a:r>
              <a:rPr lang="en-US" sz="2800" dirty="0" smtClean="0"/>
              <a:t>Chapter 6.2/7.2/8.1 Diffusion, Plasma 	Membrane, Cellular transport</a:t>
            </a:r>
          </a:p>
          <a:p>
            <a:pPr algn="l"/>
            <a:r>
              <a:rPr lang="en-US" sz="2800" dirty="0" smtClean="0"/>
              <a:t>8.2/8.3 Cell Reproduction</a:t>
            </a:r>
          </a:p>
          <a:p>
            <a:pPr algn="l"/>
            <a:r>
              <a:rPr lang="en-US" sz="2800" dirty="0" smtClean="0"/>
              <a:t>Ch 9 Energy (Photosynthesis, Respiration)</a:t>
            </a:r>
          </a:p>
          <a:p>
            <a:pPr algn="l"/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Semipermeable</a:t>
            </a:r>
            <a:r>
              <a:rPr lang="en-US" sz="2800" dirty="0" smtClean="0"/>
              <a:t>, flexible boundary between the cell and its environment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sz="2800" dirty="0" smtClean="0"/>
              <a:t>Allows some material to pass, while keeping out others</a:t>
            </a:r>
          </a:p>
          <a:p>
            <a:endParaRPr lang="en-US" sz="1000" dirty="0" smtClean="0"/>
          </a:p>
          <a:p>
            <a:r>
              <a:rPr lang="en-US" sz="2800" dirty="0" smtClean="0"/>
              <a:t>In		</a:t>
            </a:r>
            <a:r>
              <a:rPr lang="en-US" sz="2800" dirty="0" smtClean="0">
                <a:sym typeface="Wingdings" pitchFamily="2" charset="2"/>
              </a:rPr>
              <a:t>  	</a:t>
            </a:r>
            <a:r>
              <a:rPr lang="en-US" sz="2800" dirty="0" smtClean="0"/>
              <a:t>Oxygen and food</a:t>
            </a:r>
          </a:p>
          <a:p>
            <a:r>
              <a:rPr lang="en-US" sz="2800" dirty="0" smtClean="0"/>
              <a:t>Out  	</a:t>
            </a:r>
            <a:r>
              <a:rPr lang="en-US" sz="2800" dirty="0" smtClean="0">
                <a:sym typeface="Wingdings" pitchFamily="2" charset="2"/>
              </a:rPr>
              <a:t>  	</a:t>
            </a:r>
            <a:r>
              <a:rPr lang="en-US" sz="2800" dirty="0" smtClean="0"/>
              <a:t>Carbon dioxide and waste</a:t>
            </a:r>
          </a:p>
          <a:p>
            <a:pPr>
              <a:buNone/>
            </a:pPr>
            <a:r>
              <a:rPr lang="en-US" sz="2800" dirty="0" smtClean="0"/>
              <a:t>		     Water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7.2 Plasma Membrane</a:t>
            </a:r>
            <a:endParaRPr lang="en-US" dirty="0"/>
          </a:p>
        </p:txBody>
      </p:sp>
      <p:pic>
        <p:nvPicPr>
          <p:cNvPr id="4" name="Picture 3" descr="cell-membra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4635741"/>
            <a:ext cx="3962400" cy="222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4525963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Organs perform specific functions in our body</a:t>
            </a:r>
          </a:p>
          <a:p>
            <a:endParaRPr lang="en-US" sz="2800" dirty="0" smtClean="0"/>
          </a:p>
          <a:p>
            <a:r>
              <a:rPr lang="en-US" sz="2800" dirty="0" smtClean="0"/>
              <a:t>Organelles have specific functions in a cell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7.3 Eukaryotic Cell Structure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Plasma Membrane</a:t>
            </a:r>
          </a:p>
          <a:p>
            <a:pPr lvl="1"/>
            <a:r>
              <a:rPr lang="en-US" sz="2800" dirty="0" smtClean="0"/>
              <a:t>controls what enters and exits</a:t>
            </a:r>
          </a:p>
          <a:p>
            <a:endParaRPr lang="en-US" sz="3200" dirty="0" smtClean="0"/>
          </a:p>
          <a:p>
            <a:r>
              <a:rPr lang="en-US" sz="3200" dirty="0" smtClean="0"/>
              <a:t>Cell Wall</a:t>
            </a:r>
          </a:p>
          <a:p>
            <a:pPr lvl="1"/>
            <a:r>
              <a:rPr lang="en-US" sz="2800" dirty="0" smtClean="0"/>
              <a:t>Inflexible structure surrounding the plasma membrane</a:t>
            </a:r>
          </a:p>
          <a:p>
            <a:pPr lvl="1"/>
            <a:r>
              <a:rPr lang="en-US" sz="2800" dirty="0" smtClean="0"/>
              <a:t>Support for plants </a:t>
            </a:r>
            <a:r>
              <a:rPr lang="en-US" sz="2800" dirty="0" smtClean="0">
                <a:sym typeface="Wingdings" pitchFamily="2" charset="2"/>
              </a:rPr>
              <a:t> cellulose</a:t>
            </a:r>
          </a:p>
          <a:p>
            <a:pPr lvl="1">
              <a:buNone/>
            </a:pPr>
            <a:r>
              <a:rPr lang="en-US" sz="2800" dirty="0" smtClean="0">
                <a:sym typeface="Wingdings" pitchFamily="2" charset="2"/>
              </a:rPr>
              <a:t>				fungi  chitin</a:t>
            </a:r>
          </a:p>
          <a:p>
            <a:pPr lvl="1">
              <a:buNone/>
            </a:pPr>
            <a:r>
              <a:rPr lang="en-US" sz="2800" dirty="0" smtClean="0">
                <a:sym typeface="Wingdings" pitchFamily="2" charset="2"/>
              </a:rPr>
              <a:t>			most bacteria and some </a:t>
            </a:r>
            <a:r>
              <a:rPr lang="en-US" sz="2800" dirty="0" err="1" smtClean="0">
                <a:sym typeface="Wingdings" pitchFamily="2" charset="2"/>
              </a:rPr>
              <a:t>protists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Nucleus</a:t>
            </a:r>
          </a:p>
          <a:p>
            <a:pPr lvl="1"/>
            <a:r>
              <a:rPr lang="en-US" sz="2800" dirty="0" smtClean="0"/>
              <a:t>Contains directions to make proteins (DNA)</a:t>
            </a:r>
          </a:p>
          <a:p>
            <a:pPr lvl="1"/>
            <a:r>
              <a:rPr lang="en-US" sz="2800" dirty="0" smtClean="0"/>
              <a:t>Every cell part depends on proteins</a:t>
            </a:r>
          </a:p>
          <a:p>
            <a:endParaRPr lang="en-US" sz="3200" dirty="0" smtClean="0"/>
          </a:p>
          <a:p>
            <a:pPr lvl="1"/>
            <a:r>
              <a:rPr lang="en-US" sz="2800" u="sng" dirty="0" smtClean="0"/>
              <a:t>Chromatin</a:t>
            </a:r>
            <a:r>
              <a:rPr lang="en-US" sz="2800" dirty="0" smtClean="0"/>
              <a:t>- strands of DNA </a:t>
            </a:r>
          </a:p>
          <a:p>
            <a:pPr lvl="1">
              <a:buNone/>
            </a:pPr>
            <a:r>
              <a:rPr lang="en-US" sz="2800" dirty="0" smtClean="0"/>
              <a:t>	which form chromosomes </a:t>
            </a:r>
          </a:p>
          <a:p>
            <a:pPr lvl="1">
              <a:buNone/>
            </a:pPr>
            <a:r>
              <a:rPr lang="en-US" sz="2800" dirty="0" smtClean="0"/>
              <a:t>	during cell reproduction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Control</a:t>
            </a:r>
            <a:endParaRPr lang="en-US" dirty="0"/>
          </a:p>
        </p:txBody>
      </p:sp>
      <p:pic>
        <p:nvPicPr>
          <p:cNvPr id="4" name="Picture 3" descr="cell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6870" y="4038600"/>
            <a:ext cx="340713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u="sng" dirty="0" smtClean="0"/>
              <a:t>Nucleolus</a:t>
            </a:r>
            <a:r>
              <a:rPr lang="en-US" sz="2800" dirty="0" smtClean="0"/>
              <a:t>- dense area within nucleus that produces </a:t>
            </a:r>
            <a:r>
              <a:rPr lang="en-US" sz="2800" dirty="0" err="1" smtClean="0"/>
              <a:t>ribosomes</a:t>
            </a: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800" dirty="0" smtClean="0"/>
          </a:p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sz="2800" u="sng" dirty="0" err="1" smtClean="0"/>
              <a:t>Ribosomes</a:t>
            </a:r>
            <a:r>
              <a:rPr lang="en-US" sz="2800" dirty="0" smtClean="0"/>
              <a:t>- produce proteins (DNA control)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Control</a:t>
            </a:r>
            <a:endParaRPr lang="en-US" dirty="0"/>
          </a:p>
        </p:txBody>
      </p:sp>
      <p:pic>
        <p:nvPicPr>
          <p:cNvPr id="5" name="Picture 4" descr="riboso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514600"/>
            <a:ext cx="3333750" cy="2667000"/>
          </a:xfrm>
          <a:prstGeom prst="rect">
            <a:avLst/>
          </a:prstGeom>
        </p:spPr>
      </p:pic>
      <p:pic>
        <p:nvPicPr>
          <p:cNvPr id="6" name="Picture 5" descr="nucleolu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2057400"/>
            <a:ext cx="3200400" cy="2617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ellnucl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8360" y="3276600"/>
            <a:ext cx="3865640" cy="358140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DNA </a:t>
            </a:r>
            <a:r>
              <a:rPr lang="en-US" sz="2800" dirty="0" smtClean="0">
                <a:sym typeface="Wingdings" pitchFamily="2" charset="2"/>
              </a:rPr>
              <a:t>  RNA  Ribosome   Protein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  (in nucleus)	(in cytoplasm)</a:t>
            </a:r>
          </a:p>
          <a:p>
            <a:pPr>
              <a:buNone/>
            </a:pPr>
            <a:endParaRPr lang="en-US" sz="2800" dirty="0" smtClean="0">
              <a:sym typeface="Wingdings" pitchFamily="2" charset="2"/>
            </a:endParaRPr>
          </a:p>
          <a:p>
            <a:r>
              <a:rPr lang="en-US" sz="2800" u="sng" dirty="0" smtClean="0">
                <a:sym typeface="Wingdings" pitchFamily="2" charset="2"/>
              </a:rPr>
              <a:t>Cytoplasm</a:t>
            </a:r>
            <a:r>
              <a:rPr lang="en-US" sz="2800" dirty="0" smtClean="0">
                <a:sym typeface="Wingdings" pitchFamily="2" charset="2"/>
              </a:rPr>
              <a:t>- clear, gel-like fluid</a:t>
            </a:r>
          </a:p>
          <a:p>
            <a:endParaRPr lang="en-US" sz="2800" u="sng" dirty="0" smtClean="0">
              <a:sym typeface="Wingdings" pitchFamily="2" charset="2"/>
            </a:endParaRPr>
          </a:p>
          <a:p>
            <a:r>
              <a:rPr lang="en-US" sz="2800" u="sng" dirty="0" smtClean="0">
                <a:sym typeface="Wingdings" pitchFamily="2" charset="2"/>
              </a:rPr>
              <a:t>Nuclear Envelope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- membrane surrounding </a:t>
            </a:r>
          </a:p>
          <a:p>
            <a:pPr>
              <a:buNone/>
            </a:pPr>
            <a:r>
              <a:rPr lang="en-US" sz="2800" dirty="0" smtClean="0">
                <a:sym typeface="Wingdings" pitchFamily="2" charset="2"/>
              </a:rPr>
              <a:t>	   the nucleus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Control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Endoplasmic Reticulum (ER)</a:t>
            </a:r>
            <a:r>
              <a:rPr lang="en-US" sz="3200" dirty="0" smtClean="0"/>
              <a:t>- folded series of membranes in cytoplasm 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Large surface area for reactions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Smooth ER- production/storage of lipids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Rough ER- contains </a:t>
            </a:r>
          </a:p>
          <a:p>
            <a:pPr lvl="1">
              <a:buNone/>
            </a:pPr>
            <a:r>
              <a:rPr lang="en-US" sz="2800" dirty="0" smtClean="0"/>
              <a:t>	</a:t>
            </a:r>
            <a:r>
              <a:rPr lang="en-US" sz="2800" dirty="0" err="1" smtClean="0"/>
              <a:t>ribosomes</a:t>
            </a:r>
            <a:r>
              <a:rPr lang="en-US" sz="2800" dirty="0" smtClean="0"/>
              <a:t> (protein)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Assembly, Transport, Storage</a:t>
            </a:r>
            <a:endParaRPr lang="en-US" dirty="0"/>
          </a:p>
        </p:txBody>
      </p:sp>
      <p:pic>
        <p:nvPicPr>
          <p:cNvPr id="4" name="Picture 3" descr="rough 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9400" y="3830320"/>
            <a:ext cx="3784600" cy="30276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Golgi Apparatus:</a:t>
            </a:r>
          </a:p>
          <a:p>
            <a:pPr lvl="1"/>
            <a:r>
              <a:rPr lang="en-US" sz="2800" dirty="0" smtClean="0"/>
              <a:t>Modifies, packages, and sends proteins</a:t>
            </a:r>
          </a:p>
          <a:p>
            <a:pPr lvl="1"/>
            <a:r>
              <a:rPr lang="en-US" sz="2800" dirty="0" smtClean="0"/>
              <a:t>Also the “bladder” of the cell (waste)</a:t>
            </a:r>
          </a:p>
          <a:p>
            <a:pPr lvl="1"/>
            <a:endParaRPr lang="en-US" sz="2800" dirty="0" smtClean="0"/>
          </a:p>
          <a:p>
            <a:r>
              <a:rPr lang="en-US" sz="3200" dirty="0" smtClean="0"/>
              <a:t>Vacuoles: </a:t>
            </a:r>
          </a:p>
          <a:p>
            <a:pPr lvl="1"/>
            <a:r>
              <a:rPr lang="en-US" sz="2800" dirty="0" smtClean="0"/>
              <a:t>compartments for temporary storage</a:t>
            </a:r>
          </a:p>
          <a:p>
            <a:pPr lvl="1"/>
            <a:r>
              <a:rPr lang="en-US" sz="2800" dirty="0" smtClean="0"/>
              <a:t>Plants </a:t>
            </a:r>
            <a:r>
              <a:rPr lang="en-US" sz="2800" dirty="0" smtClean="0">
                <a:sym typeface="Wingdings" pitchFamily="2" charset="2"/>
              </a:rPr>
              <a:t>  </a:t>
            </a:r>
            <a:r>
              <a:rPr lang="en-US" sz="2800" dirty="0" smtClean="0"/>
              <a:t>one large central vacuole</a:t>
            </a:r>
          </a:p>
          <a:p>
            <a:pPr lvl="1"/>
            <a:r>
              <a:rPr lang="en-US" sz="2800" dirty="0" smtClean="0"/>
              <a:t>Animals </a:t>
            </a:r>
            <a:r>
              <a:rPr lang="en-US" sz="2800" dirty="0" smtClean="0">
                <a:sym typeface="Wingdings" pitchFamily="2" charset="2"/>
              </a:rPr>
              <a:t>  </a:t>
            </a:r>
            <a:r>
              <a:rPr lang="en-US" sz="2800" dirty="0" smtClean="0"/>
              <a:t>many small vacuoles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Assembly, Transport, Storage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gol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61615" y="1481138"/>
            <a:ext cx="3620770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Lysosome</a:t>
            </a:r>
            <a:endParaRPr lang="en-US" sz="3200" dirty="0" smtClean="0"/>
          </a:p>
          <a:p>
            <a:pPr lvl="1"/>
            <a:r>
              <a:rPr lang="en-US" sz="2800" dirty="0" smtClean="0"/>
              <a:t>Contains digestive enzymes</a:t>
            </a:r>
          </a:p>
          <a:p>
            <a:pPr lvl="1"/>
            <a:r>
              <a:rPr lang="en-US" sz="2800" dirty="0" smtClean="0"/>
              <a:t>Digest: excess or old organelles, food, invading viruses or bacteria</a:t>
            </a:r>
          </a:p>
          <a:p>
            <a:pPr lvl="1"/>
            <a:r>
              <a:rPr lang="en-US" sz="2800" dirty="0" smtClean="0"/>
              <a:t>“suicide bag” (apoptosis)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Assembly, Transport, Storage</a:t>
            </a:r>
            <a:endParaRPr lang="en-US" dirty="0"/>
          </a:p>
        </p:txBody>
      </p:sp>
      <p:pic>
        <p:nvPicPr>
          <p:cNvPr id="1026" name="Picture 2" descr="http://tbn0.google.com/images?q=tbn:o_1sL9P3jeyQyM:http://www.sciencemuseum.org.uk/exhibitions/lifecycle/images/1-2-3-1-5-0-0-0-0-0-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191000"/>
            <a:ext cx="1676400" cy="1676401"/>
          </a:xfrm>
          <a:prstGeom prst="rect">
            <a:avLst/>
          </a:prstGeom>
          <a:noFill/>
        </p:spPr>
      </p:pic>
      <p:pic>
        <p:nvPicPr>
          <p:cNvPr id="7" name="Picture 6" descr="spina_bifidaNE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0" y="3810000"/>
            <a:ext cx="3477508" cy="2819400"/>
          </a:xfrm>
          <a:prstGeom prst="rect">
            <a:avLst/>
          </a:prstGeom>
        </p:spPr>
      </p:pic>
      <p:pic>
        <p:nvPicPr>
          <p:cNvPr id="9" name="Picture 8" descr="spina-7556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6381482" y="4095483"/>
            <a:ext cx="3352799" cy="2172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7.1 Discovery of Cells- basic unit of life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What caused sickness and disease?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			Bad Blood</a:t>
            </a:r>
          </a:p>
          <a:p>
            <a:pPr>
              <a:buNone/>
            </a:pPr>
            <a:r>
              <a:rPr lang="en-US" sz="3200" dirty="0" smtClean="0"/>
              <a:t>			Curses</a:t>
            </a:r>
          </a:p>
          <a:p>
            <a:pPr>
              <a:buNone/>
            </a:pPr>
            <a:r>
              <a:rPr lang="en-US" sz="3200" dirty="0" smtClean="0"/>
              <a:t>			Supernatural spirits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7-  A View of a Cell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optos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609600"/>
            <a:ext cx="2286000" cy="1714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poptosi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04800"/>
            <a:ext cx="3835400" cy="2554376"/>
          </a:xfrm>
          <a:prstGeom prst="rect">
            <a:avLst/>
          </a:prstGeom>
        </p:spPr>
      </p:pic>
      <p:pic>
        <p:nvPicPr>
          <p:cNvPr id="6" name="Picture 5" descr="finger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276600"/>
            <a:ext cx="1981200" cy="2098895"/>
          </a:xfrm>
          <a:prstGeom prst="rect">
            <a:avLst/>
          </a:prstGeom>
        </p:spPr>
      </p:pic>
      <p:pic>
        <p:nvPicPr>
          <p:cNvPr id="7" name="Picture 6" descr="finger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24200" y="3352800"/>
            <a:ext cx="2207968" cy="1866900"/>
          </a:xfrm>
          <a:prstGeom prst="rect">
            <a:avLst/>
          </a:prstGeom>
        </p:spPr>
      </p:pic>
      <p:pic>
        <p:nvPicPr>
          <p:cNvPr id="8" name="Picture 7" descr="to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3276600"/>
            <a:ext cx="2266950" cy="2230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/>
          <a:lstStyle/>
          <a:p>
            <a:endParaRPr lang="en-US" sz="3200" dirty="0" smtClean="0"/>
          </a:p>
          <a:p>
            <a:r>
              <a:rPr lang="en-US" sz="3200" dirty="0" smtClean="0"/>
              <a:t>How did you get the energy to be here?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Sun</a:t>
            </a:r>
            <a:r>
              <a:rPr lang="en-US" sz="3200" dirty="0" smtClean="0">
                <a:sym typeface="Wingdings" pitchFamily="2" charset="2"/>
              </a:rPr>
              <a:t> plants animals respiration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Chloroplast- organelle that captures 	light and converts it into chemical 	energy</a:t>
            </a:r>
          </a:p>
          <a:p>
            <a:pPr lvl="1">
              <a:buNone/>
            </a:pPr>
            <a:endParaRPr lang="en-US" sz="2800" dirty="0" smtClean="0"/>
          </a:p>
          <a:p>
            <a:pPr lvl="1">
              <a:buNone/>
            </a:pPr>
            <a:r>
              <a:rPr lang="en-US" sz="2800" dirty="0" smtClean="0"/>
              <a:t>Chlorophyll- green pigment that captures 	light energy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Transformers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loropla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0400" y="2895600"/>
            <a:ext cx="4673600" cy="39624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err="1" smtClean="0"/>
              <a:t>Stroma</a:t>
            </a:r>
            <a:r>
              <a:rPr lang="en-US" sz="3200" dirty="0" smtClean="0"/>
              <a:t>- fluid in chloroplast</a:t>
            </a:r>
          </a:p>
          <a:p>
            <a:r>
              <a:rPr lang="en-US" sz="3200" dirty="0" err="1" smtClean="0"/>
              <a:t>Grana</a:t>
            </a:r>
            <a:r>
              <a:rPr lang="en-US" sz="3200" dirty="0" smtClean="0"/>
              <a:t>- stacks of disk-shaped structures</a:t>
            </a:r>
          </a:p>
          <a:p>
            <a:r>
              <a:rPr lang="en-US" sz="3200" dirty="0" err="1" smtClean="0"/>
              <a:t>Thylakoid</a:t>
            </a:r>
            <a:r>
              <a:rPr lang="en-US" sz="3200" dirty="0" smtClean="0"/>
              <a:t>- </a:t>
            </a:r>
          </a:p>
          <a:p>
            <a:pPr>
              <a:buNone/>
            </a:pPr>
            <a:r>
              <a:rPr lang="en-US" sz="3200" dirty="0" smtClean="0"/>
              <a:t>		disk-shaped </a:t>
            </a:r>
          </a:p>
          <a:p>
            <a:pPr>
              <a:buNone/>
            </a:pPr>
            <a:r>
              <a:rPr lang="en-US" sz="3200" dirty="0" smtClean="0"/>
              <a:t>		structure that 	</a:t>
            </a:r>
          </a:p>
          <a:p>
            <a:pPr>
              <a:buNone/>
            </a:pPr>
            <a:r>
              <a:rPr lang="en-US" sz="3200" dirty="0" smtClean="0"/>
              <a:t>		converts light into </a:t>
            </a:r>
          </a:p>
          <a:p>
            <a:pPr>
              <a:buNone/>
            </a:pPr>
            <a:r>
              <a:rPr lang="en-US" sz="3200" dirty="0" smtClean="0"/>
              <a:t>		chemical energy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534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Mitochondria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Organelle that perform cellular respiration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Breakdown food to release energy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Only organelle other than nucleus with DNA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Why?</a:t>
            </a:r>
          </a:p>
          <a:p>
            <a:pPr lvl="2">
              <a:lnSpc>
                <a:spcPct val="150000"/>
              </a:lnSpc>
            </a:pPr>
            <a:r>
              <a:rPr lang="en-US" sz="2600" dirty="0" smtClean="0"/>
              <a:t>Speeds up protein production</a:t>
            </a:r>
          </a:p>
          <a:p>
            <a:pPr lvl="1"/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Transformers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Structure:</a:t>
            </a:r>
          </a:p>
          <a:p>
            <a:pPr lvl="1"/>
            <a:r>
              <a:rPr lang="en-US" sz="2800" dirty="0" smtClean="0"/>
              <a:t>Matrix- area inside the inner-membrane</a:t>
            </a:r>
          </a:p>
          <a:p>
            <a:pPr lvl="1"/>
            <a:r>
              <a:rPr lang="en-US" sz="2800" dirty="0" err="1" smtClean="0"/>
              <a:t>Cristae</a:t>
            </a:r>
            <a:r>
              <a:rPr lang="en-US" sz="2800" dirty="0" smtClean="0"/>
              <a:t>-folds increasing membrane area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en-US" dirty="0"/>
          </a:p>
        </p:txBody>
      </p:sp>
      <p:pic>
        <p:nvPicPr>
          <p:cNvPr id="4" name="Picture 3" descr="OrganellesMitochondr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2910269"/>
            <a:ext cx="4038600" cy="3947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itochondr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6184" y="1481138"/>
            <a:ext cx="5671632" cy="45259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81328"/>
            <a:ext cx="8686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Cytoskeleton</a:t>
            </a:r>
          </a:p>
          <a:p>
            <a:pPr>
              <a:buNone/>
            </a:pPr>
            <a:r>
              <a:rPr lang="en-US" sz="3200" dirty="0" smtClean="0"/>
              <a:t>	- support structure within the cytoplasm</a:t>
            </a:r>
          </a:p>
          <a:p>
            <a:pPr lvl="1">
              <a:lnSpc>
                <a:spcPct val="150000"/>
              </a:lnSpc>
            </a:pPr>
            <a:r>
              <a:rPr lang="en-US" sz="2700" u="sng" dirty="0" smtClean="0"/>
              <a:t>Microtubules</a:t>
            </a:r>
            <a:r>
              <a:rPr lang="en-US" sz="2700" dirty="0" smtClean="0"/>
              <a:t>- thin, hollow cylinders of protein</a:t>
            </a:r>
          </a:p>
          <a:p>
            <a:pPr lvl="1">
              <a:lnSpc>
                <a:spcPct val="150000"/>
              </a:lnSpc>
            </a:pPr>
            <a:r>
              <a:rPr lang="en-US" sz="2700" u="sng" dirty="0" smtClean="0"/>
              <a:t>Microfilaments</a:t>
            </a:r>
            <a:r>
              <a:rPr lang="en-US" sz="2700" dirty="0" smtClean="0"/>
              <a:t>- smaller, solid protein fibers</a:t>
            </a:r>
          </a:p>
          <a:p>
            <a:pPr lvl="2">
              <a:lnSpc>
                <a:spcPct val="150000"/>
              </a:lnSpc>
            </a:pPr>
            <a:r>
              <a:rPr lang="en-US" sz="2500" dirty="0" smtClean="0"/>
              <a:t>Anchor and support organelles</a:t>
            </a:r>
          </a:p>
          <a:p>
            <a:pPr lvl="2">
              <a:lnSpc>
                <a:spcPct val="150000"/>
              </a:lnSpc>
            </a:pPr>
            <a:r>
              <a:rPr lang="en-US" sz="2500" dirty="0" smtClean="0"/>
              <a:t>Provide a path through cytoplasm</a:t>
            </a:r>
            <a:endParaRPr lang="en-US" sz="25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and Locomotion</a:t>
            </a:r>
            <a:endParaRPr lang="en-US" dirty="0"/>
          </a:p>
        </p:txBody>
      </p:sp>
      <p:pic>
        <p:nvPicPr>
          <p:cNvPr id="4" name="Picture 3" descr="cytoskelet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5088737"/>
            <a:ext cx="3429000" cy="1769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915400" cy="4525963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Cilia</a:t>
            </a:r>
            <a:r>
              <a:rPr lang="en-US" sz="3200" dirty="0" smtClean="0"/>
              <a:t>- </a:t>
            </a:r>
            <a:r>
              <a:rPr lang="en-US" sz="3000" dirty="0" smtClean="0"/>
              <a:t>short, numerous, hair-like projections 	from the cytoplasm</a:t>
            </a:r>
          </a:p>
          <a:p>
            <a:pPr lvl="1"/>
            <a:r>
              <a:rPr lang="en-US" sz="2800" dirty="0" smtClean="0"/>
              <a:t>Coordinated movement (the wave)</a:t>
            </a:r>
          </a:p>
          <a:p>
            <a:endParaRPr lang="en-US" sz="3200" dirty="0" smtClean="0"/>
          </a:p>
          <a:p>
            <a:r>
              <a:rPr lang="en-US" sz="3200" u="sng" dirty="0" smtClean="0"/>
              <a:t>Flagella</a:t>
            </a:r>
            <a:r>
              <a:rPr lang="en-US" sz="3200" dirty="0" smtClean="0"/>
              <a:t>- </a:t>
            </a:r>
            <a:r>
              <a:rPr lang="en-US" sz="3000" dirty="0" smtClean="0"/>
              <a:t>longer projections moving in a 	whip-like motion</a:t>
            </a:r>
          </a:p>
          <a:p>
            <a:pPr lvl="1"/>
            <a:r>
              <a:rPr lang="en-US" sz="2800" dirty="0" smtClean="0"/>
              <a:t>Move single-celled organisms</a:t>
            </a:r>
          </a:p>
          <a:p>
            <a:pPr lvl="1"/>
            <a:r>
              <a:rPr lang="en-US" sz="2800" dirty="0" err="1" smtClean="0"/>
              <a:t>Multicellular</a:t>
            </a:r>
            <a:r>
              <a:rPr lang="en-US" sz="2800" dirty="0" smtClean="0"/>
              <a:t>- move fluids over a cells surface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and Locomotion</a:t>
            </a:r>
            <a:endParaRPr lang="en-US" dirty="0"/>
          </a:p>
        </p:txBody>
      </p:sp>
      <p:pic>
        <p:nvPicPr>
          <p:cNvPr id="4" name="Picture 3" descr="ci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1981200"/>
            <a:ext cx="1731818" cy="1524000"/>
          </a:xfrm>
          <a:prstGeom prst="rect">
            <a:avLst/>
          </a:prstGeom>
        </p:spPr>
      </p:pic>
      <p:pic>
        <p:nvPicPr>
          <p:cNvPr id="5" name="Picture 4" descr="spe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86482" y="5410200"/>
            <a:ext cx="1457517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Plant Cells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Animal Cells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 wall and plasma membrane</a:t>
            </a:r>
          </a:p>
          <a:p>
            <a:endParaRPr lang="en-US" sz="2800" dirty="0" smtClean="0"/>
          </a:p>
          <a:p>
            <a:r>
              <a:rPr lang="en-US" sz="2800" dirty="0" smtClean="0"/>
              <a:t>One large vacuole</a:t>
            </a:r>
          </a:p>
          <a:p>
            <a:endParaRPr lang="en-US" sz="2800" dirty="0" smtClean="0"/>
          </a:p>
          <a:p>
            <a:r>
              <a:rPr lang="en-US" sz="2800" dirty="0" smtClean="0"/>
              <a:t>Chloroplasts</a:t>
            </a:r>
          </a:p>
          <a:p>
            <a:pPr lvl="1"/>
            <a:r>
              <a:rPr lang="en-US" sz="2800" dirty="0" smtClean="0"/>
              <a:t>autotrophic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194175" cy="411830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Plasma membrane </a:t>
            </a:r>
          </a:p>
          <a:p>
            <a:pPr lvl="1"/>
            <a:r>
              <a:rPr lang="en-US" sz="2400" dirty="0" smtClean="0"/>
              <a:t>Flexible</a:t>
            </a:r>
          </a:p>
          <a:p>
            <a:endParaRPr lang="en-US" sz="3600" dirty="0" smtClean="0"/>
          </a:p>
          <a:p>
            <a:r>
              <a:rPr lang="en-US" sz="2800" dirty="0" smtClean="0"/>
              <a:t>Many small vacuoles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2800" dirty="0" err="1" smtClean="0"/>
              <a:t>Centrioles</a:t>
            </a:r>
            <a:endParaRPr lang="en-US" sz="2800" dirty="0" smtClean="0"/>
          </a:p>
          <a:p>
            <a:pPr lvl="1"/>
            <a:r>
              <a:rPr lang="en-US" sz="2400" dirty="0" smtClean="0"/>
              <a:t>Made of microtubules</a:t>
            </a:r>
          </a:p>
          <a:p>
            <a:pPr lvl="1"/>
            <a:r>
              <a:rPr lang="en-US" sz="2400" dirty="0" smtClean="0"/>
              <a:t>Present during cell reproduction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Micro “small”	scope “to look at”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- Anton van Leeuwenhoek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Simple “one lens” vs. 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					compound “2+ lenses”</a:t>
            </a:r>
          </a:p>
          <a:p>
            <a:pPr>
              <a:lnSpc>
                <a:spcPct val="150000"/>
              </a:lnSpc>
              <a:buNone/>
            </a:pPr>
            <a:r>
              <a:rPr lang="en-US" sz="3200" dirty="0" smtClean="0"/>
              <a:t>Examples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Microscope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Unicellular</a:t>
            </a:r>
          </a:p>
          <a:p>
            <a:pPr lvl="1"/>
            <a:r>
              <a:rPr lang="en-US" sz="2800" dirty="0" smtClean="0"/>
              <a:t>All life functions are carried out within cell</a:t>
            </a:r>
          </a:p>
          <a:p>
            <a:pPr lvl="1"/>
            <a:endParaRPr lang="en-US" sz="2800" dirty="0" smtClean="0"/>
          </a:p>
          <a:p>
            <a:r>
              <a:rPr lang="en-US" sz="3200" dirty="0" err="1" smtClean="0"/>
              <a:t>Multicellular</a:t>
            </a:r>
            <a:endParaRPr lang="en-US" sz="3200" dirty="0" smtClean="0"/>
          </a:p>
          <a:p>
            <a:pPr lvl="1"/>
            <a:r>
              <a:rPr lang="en-US" sz="2800" dirty="0" smtClean="0"/>
              <a:t>Individual cells have specialized functions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Cellular Organization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Cell		- muscle cell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Tissue		- skeletal muscle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		- bicep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 System	- muscular system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Organism	- human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</a:t>
            </a:r>
            <a:endParaRPr lang="en-US" dirty="0"/>
          </a:p>
        </p:txBody>
      </p:sp>
      <p:pic>
        <p:nvPicPr>
          <p:cNvPr id="4" name="Picture 3" descr="musc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48400" y="-1"/>
            <a:ext cx="2895600" cy="3610099"/>
          </a:xfrm>
          <a:prstGeom prst="rect">
            <a:avLst/>
          </a:prstGeom>
        </p:spPr>
      </p:pic>
      <p:pic>
        <p:nvPicPr>
          <p:cNvPr id="5" name="Picture 4" descr="chicke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96787" y="4267200"/>
            <a:ext cx="4247213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200" dirty="0" smtClean="0"/>
              <a:t>Robert Hooke (1665)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“cell” looked like monk’s living quarters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Cork from an Oak tree</a:t>
            </a:r>
          </a:p>
          <a:p>
            <a:pPr>
              <a:lnSpc>
                <a:spcPct val="150000"/>
              </a:lnSpc>
            </a:pPr>
            <a:r>
              <a:rPr lang="en-US" sz="3200" dirty="0" err="1" smtClean="0"/>
              <a:t>Schleiden</a:t>
            </a:r>
            <a:r>
              <a:rPr lang="en-US" sz="3200" dirty="0" smtClean="0"/>
              <a:t> and Schwann (1830s)</a:t>
            </a:r>
          </a:p>
          <a:p>
            <a:pPr lvl="1">
              <a:lnSpc>
                <a:spcPct val="150000"/>
              </a:lnSpc>
            </a:pPr>
            <a:r>
              <a:rPr lang="en-US" sz="2800" dirty="0" smtClean="0"/>
              <a:t>All plants are composed of cells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3200" dirty="0" smtClean="0"/>
              <a:t>All organisms are composed of one or more cells</a:t>
            </a:r>
          </a:p>
          <a:p>
            <a:pPr marL="624078" indent="-514350">
              <a:buFont typeface="+mj-lt"/>
              <a:buAutoNum type="arabicPeriod"/>
            </a:pPr>
            <a:endParaRPr lang="en-US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dirty="0" smtClean="0"/>
              <a:t>Cells are the basic unit of organization</a:t>
            </a:r>
          </a:p>
          <a:p>
            <a:pPr marL="624078" indent="-514350">
              <a:buFont typeface="+mj-lt"/>
              <a:buAutoNum type="arabicPeriod"/>
            </a:pPr>
            <a:endParaRPr lang="en-US" sz="3200" dirty="0" smtClean="0"/>
          </a:p>
          <a:p>
            <a:pPr marL="624078" indent="-514350">
              <a:buFont typeface="+mj-lt"/>
              <a:buAutoNum type="arabicPeriod"/>
            </a:pPr>
            <a:r>
              <a:rPr lang="en-US" sz="3200" dirty="0" smtClean="0"/>
              <a:t>Cells come from preexisting cells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Cell Theory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electrons instead of light to pass over/through an object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Up to 500,000 X  </a:t>
            </a:r>
          </a:p>
          <a:p>
            <a:pPr>
              <a:buNone/>
            </a:pPr>
            <a:r>
              <a:rPr lang="en-US" sz="3200" dirty="0" smtClean="0"/>
              <a:t>		(large and expensive)</a:t>
            </a:r>
          </a:p>
          <a:p>
            <a:pPr>
              <a:buNone/>
            </a:pP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 Microscope (1940s)</a:t>
            </a:r>
            <a:endParaRPr lang="en-US" dirty="0"/>
          </a:p>
        </p:txBody>
      </p:sp>
      <p:pic>
        <p:nvPicPr>
          <p:cNvPr id="4" name="Picture 3" descr="electronmicrosco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9800" y="2171700"/>
            <a:ext cx="3124200" cy="4686300"/>
          </a:xfrm>
          <a:prstGeom prst="rect">
            <a:avLst/>
          </a:prstGeom>
        </p:spPr>
      </p:pic>
      <p:pic>
        <p:nvPicPr>
          <p:cNvPr id="5" name="Picture 4" descr="flyey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4191000"/>
            <a:ext cx="2040724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cells contain organelles, not all are surrounded by membranes.</a:t>
            </a:r>
          </a:p>
          <a:p>
            <a:pPr>
              <a:buNone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Prokaryotic- without membrane-bound 	organelles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Eukaryotic- organelles clearly present</a:t>
            </a:r>
          </a:p>
          <a:p>
            <a:pPr marL="624078" indent="-514350">
              <a:buNone/>
            </a:pPr>
            <a:r>
              <a:rPr lang="en-US" dirty="0" smtClean="0"/>
              <a:t>		all </a:t>
            </a:r>
            <a:r>
              <a:rPr lang="en-US" dirty="0" err="1" smtClean="0"/>
              <a:t>multicellular</a:t>
            </a:r>
            <a:r>
              <a:rPr lang="en-US" dirty="0" smtClean="0"/>
              <a:t> organisms are eukaryotes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basic types of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karyoticvsEukaryoti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14800" y="228600"/>
            <a:ext cx="4800600" cy="6400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Types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Unicellular 	organisms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membranes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Unicellular/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dirty="0" err="1" smtClean="0"/>
              <a:t>multicellular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Organelles clearly 	present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Up to 100X larger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Prokaryotic vs. Eukaryotic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1176</TotalTime>
  <Words>489</Words>
  <Application>Microsoft Office PowerPoint</Application>
  <PresentationFormat>On-screen Show (4:3)</PresentationFormat>
  <Paragraphs>201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Concourse</vt:lpstr>
      <vt:lpstr>Unit 3  The Life of a Cell</vt:lpstr>
      <vt:lpstr>Chapter 7-  A View of a Cell</vt:lpstr>
      <vt:lpstr>Microscope</vt:lpstr>
      <vt:lpstr>Cell Theory</vt:lpstr>
      <vt:lpstr>Cell Theory</vt:lpstr>
      <vt:lpstr>Electron Microscope (1940s)</vt:lpstr>
      <vt:lpstr>Two basic types of cells</vt:lpstr>
      <vt:lpstr>Cell Types</vt:lpstr>
      <vt:lpstr>Prokaryotic vs. Eukaryotic</vt:lpstr>
      <vt:lpstr>7.2 Plasma Membrane</vt:lpstr>
      <vt:lpstr>7.3 Eukaryotic Cell Structure</vt:lpstr>
      <vt:lpstr>Cell Boundaries</vt:lpstr>
      <vt:lpstr>Cell Control</vt:lpstr>
      <vt:lpstr>Cell Control</vt:lpstr>
      <vt:lpstr>Cell Control</vt:lpstr>
      <vt:lpstr>Assembly, Transport, Storage</vt:lpstr>
      <vt:lpstr>Assembly, Transport, Storage</vt:lpstr>
      <vt:lpstr>Slide 18</vt:lpstr>
      <vt:lpstr>Assembly, Transport, Storage</vt:lpstr>
      <vt:lpstr>Slide 20</vt:lpstr>
      <vt:lpstr>Energy Transformers</vt:lpstr>
      <vt:lpstr>Energy Transformers</vt:lpstr>
      <vt:lpstr>Chloroplast</vt:lpstr>
      <vt:lpstr>Energy Transformers</vt:lpstr>
      <vt:lpstr>Mitochondria</vt:lpstr>
      <vt:lpstr>Slide 26</vt:lpstr>
      <vt:lpstr>Support and Locomotion</vt:lpstr>
      <vt:lpstr>Support and Locomotion</vt:lpstr>
      <vt:lpstr>Differences</vt:lpstr>
      <vt:lpstr>Cellular Organization</vt:lpstr>
      <vt:lpstr>Organization</vt:lpstr>
      <vt:lpstr>Slide 32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 The Life of a Cell</dc:title>
  <dc:creator> </dc:creator>
  <cp:lastModifiedBy> </cp:lastModifiedBy>
  <cp:revision>88</cp:revision>
  <dcterms:created xsi:type="dcterms:W3CDTF">2009-03-23T11:43:28Z</dcterms:created>
  <dcterms:modified xsi:type="dcterms:W3CDTF">2010-04-27T14:45:50Z</dcterms:modified>
</cp:coreProperties>
</file>